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0" r:id="rId1"/>
  </p:sldMasterIdLst>
  <p:notesMasterIdLst>
    <p:notesMasterId r:id="rId20"/>
  </p:notesMasterIdLst>
  <p:sldIdLst>
    <p:sldId id="256" r:id="rId2"/>
    <p:sldId id="382" r:id="rId3"/>
    <p:sldId id="383" r:id="rId4"/>
    <p:sldId id="384" r:id="rId5"/>
    <p:sldId id="385" r:id="rId6"/>
    <p:sldId id="386" r:id="rId7"/>
    <p:sldId id="387" r:id="rId8"/>
    <p:sldId id="388" r:id="rId9"/>
    <p:sldId id="389" r:id="rId10"/>
    <p:sldId id="257" r:id="rId11"/>
    <p:sldId id="346" r:id="rId12"/>
    <p:sldId id="281" r:id="rId13"/>
    <p:sldId id="380" r:id="rId14"/>
    <p:sldId id="391" r:id="rId15"/>
    <p:sldId id="392" r:id="rId16"/>
    <p:sldId id="393" r:id="rId17"/>
    <p:sldId id="394" r:id="rId18"/>
    <p:sldId id="377" r:id="rId19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F7C50A4-0643-4A5B-AF9E-740BF86E0DE1}">
          <p14:sldIdLst>
            <p14:sldId id="256"/>
            <p14:sldId id="382"/>
            <p14:sldId id="383"/>
            <p14:sldId id="384"/>
          </p14:sldIdLst>
        </p14:section>
        <p14:section name="Раздел без заголовка" id="{E0C135A9-3442-41CC-942B-109669853400}">
          <p14:sldIdLst>
            <p14:sldId id="385"/>
            <p14:sldId id="386"/>
            <p14:sldId id="387"/>
            <p14:sldId id="388"/>
            <p14:sldId id="389"/>
            <p14:sldId id="257"/>
            <p14:sldId id="346"/>
            <p14:sldId id="281"/>
            <p14:sldId id="380"/>
            <p14:sldId id="391"/>
            <p14:sldId id="392"/>
            <p14:sldId id="393"/>
            <p14:sldId id="394"/>
            <p14:sldId id="37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56" autoAdjust="0"/>
  </p:normalViewPr>
  <p:slideViewPr>
    <p:cSldViewPr>
      <p:cViewPr>
        <p:scale>
          <a:sx n="80" d="100"/>
          <a:sy n="80" d="100"/>
        </p:scale>
        <p:origin x="941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5AAB714-7077-4636-A5B6-EA52EB257D74}" type="datetimeFigureOut">
              <a:rPr lang="en-US"/>
              <a:pPr>
                <a:defRPr/>
              </a:pPr>
              <a:t>12/15/2020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09B0F3D-3BDC-4527-A06A-55C88302E8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06DC58-595C-4ED1-981C-2EAD9EE67525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8296F4-959C-4AF6-B399-21A515DAFEEE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F58784-3AFE-4353-80C0-D629EF776463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8296F4-959C-4AF6-B399-21A515DAFEEE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Rounded Rectangle 12"/>
          <p:cNvSpPr/>
          <p:nvPr/>
        </p:nvSpPr>
        <p:spPr>
          <a:xfrm>
            <a:off x="65088" y="69850"/>
            <a:ext cx="901382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6"/>
          <p:cNvSpPr/>
          <p:nvPr/>
        </p:nvSpPr>
        <p:spPr>
          <a:xfrm>
            <a:off x="65088" y="1449388"/>
            <a:ext cx="9007475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9"/>
          <p:cNvSpPr/>
          <p:nvPr/>
        </p:nvSpPr>
        <p:spPr>
          <a:xfrm>
            <a:off x="69850" y="1397000"/>
            <a:ext cx="9004300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10"/>
          <p:cNvSpPr/>
          <p:nvPr/>
        </p:nvSpPr>
        <p:spPr>
          <a:xfrm>
            <a:off x="71438" y="2976563"/>
            <a:ext cx="9010650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noProof="1"/>
              <a:t>Образец подзаголовка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ru-RU" noProof="1"/>
              <a:t>Образец заголовка</a:t>
            </a:r>
            <a:endParaRPr lang="en-US" dirty="0"/>
          </a:p>
        </p:txBody>
      </p:sp>
      <p:sp>
        <p:nvSpPr>
          <p:cNvPr id="11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D307F-53E0-4892-B765-F820A5204683}" type="datetime1">
              <a:rPr lang="en-US"/>
              <a:pPr>
                <a:defRPr/>
              </a:pPr>
              <a:t>12/15/2020</a:t>
            </a:fld>
            <a:endParaRPr lang="en-US"/>
          </a:p>
        </p:txBody>
      </p:sp>
      <p:sp>
        <p:nvSpPr>
          <p:cNvPr id="12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77898D8-9730-4CBB-9DB2-75FD8892A2E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1A86B-D0DA-44F6-B837-3EFDB4EC85CF}" type="datetime1">
              <a:rPr lang="en-US"/>
              <a:pPr>
                <a:defRPr/>
              </a:pPr>
              <a:t>12/15/2020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49239D-7DCC-4682-8074-F4539E34283F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6A97F-E384-4836-BFB6-5A47D91366E2}" type="datetime1">
              <a:rPr lang="en-US"/>
              <a:pPr>
                <a:defRPr/>
              </a:pPr>
              <a:t>12/15/2020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7DC4C-E795-4279-BF13-BDDF7FCA48DC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098E6-97B4-4F51-BDA1-E66A5278AFC1}" type="datetime1">
              <a:rPr lang="en-US"/>
              <a:pPr>
                <a:defRPr/>
              </a:pPr>
              <a:t>12/15/2020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AE1671CC-A643-428A-9C9F-EBFFB11393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6"/>
          <p:cNvSpPr/>
          <p:nvPr/>
        </p:nvSpPr>
        <p:spPr>
          <a:xfrm flipV="1">
            <a:off x="68263" y="2376488"/>
            <a:ext cx="900747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7"/>
          <p:cNvSpPr/>
          <p:nvPr/>
        </p:nvSpPr>
        <p:spPr>
          <a:xfrm>
            <a:off x="68263" y="2341563"/>
            <a:ext cx="9004300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8"/>
          <p:cNvSpPr/>
          <p:nvPr/>
        </p:nvSpPr>
        <p:spPr>
          <a:xfrm>
            <a:off x="68263" y="2468563"/>
            <a:ext cx="9010650" cy="4603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/>
          <a:lstStyle>
            <a:lvl1pPr algn="l">
              <a:buNone/>
              <a:defRPr sz="4000" b="0" cap="none">
                <a:latin typeface="+mj-lt"/>
                <a:ea typeface="+mj-lt"/>
                <a:cs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/>
          <a:lstStyle>
            <a:lvl1pPr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93D733-7029-46A1-A006-95A24A37163F}" type="datetime1">
              <a:rPr lang="en-US"/>
              <a:pPr>
                <a:defRPr/>
              </a:pPr>
              <a:t>12/15/2020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E51AE9B5-590E-415B-9D5D-D33B862812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92B40-60E3-4217-B17D-ACFD97B945BC}" type="datetime1">
              <a:rPr lang="en-US"/>
              <a:pPr>
                <a:defRPr/>
              </a:pPr>
              <a:t>12/15/2020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42FDA3A0-DDD0-4EFB-B9C7-4ABD56F90E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lt"/>
                <a:cs typeface="+mj-lt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lt"/>
                <a:cs typeface="+mj-lt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71326-B0F2-4377-B6A8-CBA1C8F6FB91}" type="datetime1">
              <a:rPr lang="en-US"/>
              <a:pPr>
                <a:defRPr/>
              </a:pPr>
              <a:t>12/15/2020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C9705B44-1B25-4976-93A8-D12A1F5559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3FCF0-FEB1-41E0-9DC0-6DBAAE42554B}" type="datetime1">
              <a:rPr lang="en-US"/>
              <a:pPr>
                <a:defRPr/>
              </a:pPr>
              <a:t>12/15/2020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5FE59858-82CC-46B0-8B3F-C12F8F934C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87DE5-2D1C-48CA-9BBB-6F230DACA87C}" type="datetime1">
              <a:rPr lang="en-US"/>
              <a:pPr>
                <a:defRPr/>
              </a:pPr>
              <a:t>12/15/2020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99512F62-6977-456A-BECB-F5117DF4AB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6" name="Rounded Rectangle 8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 algn="l">
              <a:buNone/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E13D9-248E-4BF6-B355-68EB00DB9C4B}" type="datetime1">
              <a:rPr lang="en-US"/>
              <a:pPr>
                <a:defRPr/>
              </a:pPr>
              <a:t>12/15/2020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BCC7E99B-80B1-4DA5-A403-5B68FC4D58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/>
          <p:nvPr/>
        </p:nvSpPr>
        <p:spPr>
          <a:xfrm flipV="1">
            <a:off x="68263" y="4683125"/>
            <a:ext cx="900747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11"/>
          <p:cNvSpPr/>
          <p:nvPr/>
        </p:nvSpPr>
        <p:spPr>
          <a:xfrm>
            <a:off x="68263" y="4648200"/>
            <a:ext cx="9004300" cy="46038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12"/>
          <p:cNvSpPr/>
          <p:nvPr/>
        </p:nvSpPr>
        <p:spPr>
          <a:xfrm>
            <a:off x="68263" y="4775200"/>
            <a:ext cx="9010650" cy="46038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4008" y="73152"/>
            <a:ext cx="9006840" cy="4575048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C7631B-0C4F-4E09-B537-F6E7887DF896}" type="datetime1">
              <a:rPr lang="en-US"/>
              <a:pPr>
                <a:defRPr/>
              </a:pPr>
              <a:t>12/15/2020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1CE905B8-5A6A-4E40-8EBF-4D2081F35A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2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8" name="Title Placeholder 21"/>
          <p:cNvSpPr>
            <a:spLocks noGrp="1"/>
          </p:cNvSpPr>
          <p:nvPr>
            <p:ph type="title"/>
          </p:nvPr>
        </p:nvSpPr>
        <p:spPr bwMode="auto">
          <a:xfrm>
            <a:off x="914400" y="274638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1"/>
              <a:t>Образец заголовка</a:t>
            </a:r>
            <a:endParaRPr lang="en-US"/>
          </a:p>
        </p:txBody>
      </p:sp>
      <p:sp>
        <p:nvSpPr>
          <p:cNvPr id="1029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4478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1"/>
              <a:t>Образец текста</a:t>
            </a:r>
          </a:p>
          <a:p>
            <a:pPr lvl="1"/>
            <a:r>
              <a:rPr lang="ru-RU" noProof="1"/>
              <a:t>Второй уровень</a:t>
            </a:r>
          </a:p>
          <a:p>
            <a:pPr lvl="2"/>
            <a:r>
              <a:rPr lang="ru-RU" noProof="1"/>
              <a:t>Третий уровень</a:t>
            </a:r>
          </a:p>
          <a:p>
            <a:pPr lvl="3"/>
            <a:r>
              <a:rPr lang="ru-RU" noProof="1"/>
              <a:t>Четвертый уровень</a:t>
            </a:r>
          </a:p>
          <a:p>
            <a:pPr lvl="4"/>
            <a:r>
              <a:rPr lang="ru-RU" noProof="1"/>
              <a:t>Пятый уровень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B1B95A-4A1C-4D67-A421-889DB967FAEC}" type="datetime1">
              <a:rPr lang="en-US"/>
              <a:pPr>
                <a:defRPr/>
              </a:pPr>
              <a:t>12/15/2020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2000">
                <a:solidFill>
                  <a:srgbClr val="FFFFFF"/>
                </a:solidFill>
                <a:latin typeface="+mj-lt"/>
                <a:ea typeface="+mj-lt"/>
                <a:cs typeface="+mj-lt"/>
              </a:defRPr>
            </a:lvl1pPr>
          </a:lstStyle>
          <a:p>
            <a:pPr>
              <a:defRPr/>
            </a:pPr>
            <a:fld id="{B4EF588D-3973-4D72-9DEE-B8B882F9B0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rbel" pitchFamily="34" charset="0"/>
        </a:defRPr>
      </a:lvl9pPr>
    </p:titleStyle>
    <p:bodyStyle>
      <a:lvl1pPr marL="273050" indent="-273050" algn="l" rtl="0" eaLnBrk="0" fontAlgn="base" hangingPunct="0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28600" algn="l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375"/>
        </a:spcBef>
        <a:spcAft>
          <a:spcPct val="0"/>
        </a:spcAft>
        <a:buClr>
          <a:srgbClr val="AEC7D0"/>
        </a:buClr>
        <a:buSzPct val="8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375"/>
        </a:spcBef>
        <a:spcAft>
          <a:spcPct val="0"/>
        </a:spcAft>
        <a:buClr>
          <a:srgbClr val="C32D2E"/>
        </a:buClr>
        <a:buSzPct val="8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75"/>
        </a:spcBef>
        <a:spcAft>
          <a:spcPct val="0"/>
        </a:spcAft>
        <a:buClr>
          <a:srgbClr val="C32D2E"/>
        </a:buClr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540377" cy="1997174"/>
          </a:xfrm>
          <a:ln>
            <a:noFill/>
          </a:ln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Муниципальное бюджетное учреждение </a:t>
            </a:r>
            <a:b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</a:br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  <a:cs typeface="Times New Roman" pitchFamily="18" charset="0"/>
              </a:rPr>
              <a:t>физкультурно-спортивная организация «Спортивная школа олимпийского резерва </a:t>
            </a:r>
            <a:endParaRPr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50000" dist="50000" dir="5400000" algn="tl">
                  <a:srgbClr val="000000">
                    <a:alpha val="30000"/>
                  </a:srgbClr>
                </a:outerShdw>
              </a:effectLst>
              <a:latin typeface="Arial Narrow" panose="020B0606020202030204" pitchFamily="34" charset="0"/>
              <a:cs typeface="Times New Roman" pitchFamily="18" charset="0"/>
            </a:endParaRPr>
          </a:p>
        </p:txBody>
      </p:sp>
      <p:pic>
        <p:nvPicPr>
          <p:cNvPr id="14339" name="Picture 37" descr="C:\Users\user\Pictures\Рисунок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1818042"/>
            <a:ext cx="5264924" cy="175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alphaModFix/>
          </a:blip>
          <a:srcRect/>
          <a:stretch>
            <a:fillRect/>
          </a:stretch>
        </p:blipFill>
        <p:spPr bwMode="auto">
          <a:xfrm>
            <a:off x="1619672" y="3284984"/>
            <a:ext cx="5696972" cy="3443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889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CA9D7840-D07D-498D-8C13-E392D6D52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05" y="692696"/>
            <a:ext cx="8713787" cy="1143000"/>
          </a:xfrm>
          <a:ln>
            <a:solidFill>
              <a:schemeClr val="bg1"/>
            </a:solidFill>
          </a:ln>
        </p:spPr>
        <p:txBody>
          <a:bodyPr/>
          <a:lstStyle/>
          <a:p>
            <a:pPr marL="0" indent="0" algn="ctr">
              <a:spcBef>
                <a:spcPts val="0"/>
              </a:spcBef>
            </a:pPr>
            <a:r>
              <a:rPr lang="ru-RU" sz="36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ForwardExtra" panose="02000506040000020004" pitchFamily="50" charset="0"/>
              </a:rPr>
              <a:t>4 основных показателя эффективности эксплуатации  </a:t>
            </a:r>
            <a:br>
              <a:rPr lang="ru-RU" sz="36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ForwardExtra" panose="02000506040000020004" pitchFamily="50" charset="0"/>
              </a:rPr>
            </a:br>
            <a:r>
              <a:rPr lang="ru-RU" sz="36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ForwardExtra" panose="02000506040000020004" pitchFamily="50" charset="0"/>
              </a:rPr>
              <a:t>МБУ ФСО «СШОР «Авангард»:</a:t>
            </a:r>
            <a:endParaRPr lang="ru-RU" dirty="0"/>
          </a:p>
        </p:txBody>
      </p:sp>
      <p:sp>
        <p:nvSpPr>
          <p:cNvPr id="17410" name="Rectangle 2"/>
          <p:cNvSpPr>
            <a:spLocks noGrp="1"/>
          </p:cNvSpPr>
          <p:nvPr>
            <p:ph sz="quarter" idx="4294967295"/>
          </p:nvPr>
        </p:nvSpPr>
        <p:spPr>
          <a:xfrm>
            <a:off x="210034" y="2060849"/>
            <a:ext cx="8713787" cy="3960440"/>
          </a:xfrm>
          <a:ln>
            <a:solidFill>
              <a:schemeClr val="bg1"/>
            </a:solidFill>
          </a:ln>
        </p:spPr>
        <p:txBody>
          <a:bodyPr/>
          <a:lstStyle/>
          <a:p>
            <a:pPr algn="just">
              <a:spcBef>
                <a:spcPts val="0"/>
              </a:spcBef>
            </a:pP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1. Уровень загруженности. </a:t>
            </a:r>
            <a:r>
              <a:rPr lang="ru-RU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Для увеличения уровня в СШОР «Авангард» применяется дополнительная загрузка спортивных залов</a:t>
            </a:r>
          </a:p>
          <a:p>
            <a:pPr algn="just">
              <a:spcBef>
                <a:spcPts val="0"/>
              </a:spcBef>
            </a:pP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2. Применение эффективного открытого расписания занятий. </a:t>
            </a:r>
            <a:r>
              <a:rPr lang="ru-RU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Расписание используется для наглядной демонстрации реальной загрузки  и оценки эффективности спортивного сооружения.</a:t>
            </a:r>
          </a:p>
          <a:p>
            <a:pPr algn="just"/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3. Оптимизация штатной численности. </a:t>
            </a:r>
            <a:r>
              <a:rPr lang="ru-RU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Оптимизация штатного расписания привела к сокращению расходования бюджетных средств на содержание фонда оплаты труда.</a:t>
            </a:r>
          </a:p>
          <a:p>
            <a:pPr lvl="0" algn="just"/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4. Проведение мероприятий по энергоэффективности </a:t>
            </a:r>
            <a:r>
              <a:rPr lang="ru-RU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для повышения качества предоставляемых спортивных услуг.</a:t>
            </a:r>
            <a:r>
              <a:rPr lang="ru-RU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br>
              <a:rPr lang="ru-RU" sz="2800" dirty="0">
                <a:solidFill>
                  <a:schemeClr val="bg1"/>
                </a:solidFill>
              </a:rPr>
            </a:b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7" descr="C:\Users\user\Pictures\Рисунок1.png">
            <a:extLst>
              <a:ext uri="{FF2B5EF4-FFF2-40B4-BE49-F238E27FC236}">
                <a16:creationId xmlns:a16="http://schemas.microsoft.com/office/drawing/2014/main" id="{C340C7E2-A09C-42B1-B41F-2E2AB9B97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alphaModFix amt="5000"/>
          </a:blip>
          <a:srcRect/>
          <a:stretch>
            <a:fillRect/>
          </a:stretch>
        </p:blipFill>
        <p:spPr bwMode="auto">
          <a:xfrm>
            <a:off x="-828600" y="879384"/>
            <a:ext cx="12115115" cy="5520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968" y="19472"/>
            <a:ext cx="8218487" cy="1184940"/>
          </a:xfrm>
          <a:noFill/>
          <a:ln>
            <a:noFill/>
          </a:ln>
          <a:effectLst>
            <a:glow rad="127000">
              <a:schemeClr val="bg1"/>
            </a:glow>
          </a:effectLst>
        </p:spPr>
        <p:txBody>
          <a:bodyPr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ForwardExtra" panose="02000506040000020004" pitchFamily="50" charset="0"/>
                <a:cs typeface="Times New Roman" pitchFamily="18" charset="0"/>
              </a:rPr>
              <a:t>Эффективное открытое расписание занятий МБУ ФСО «СШОР «Авангард»</a:t>
            </a:r>
            <a:endParaRPr lang="en-US" sz="3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ForwardExtra" panose="02000506040000020004" pitchFamily="50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504" y="1204412"/>
            <a:ext cx="8802992" cy="5405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>
          <a:xfrm>
            <a:off x="185003" y="1163284"/>
            <a:ext cx="4968230" cy="1043114"/>
          </a:xfrm>
        </p:spPr>
        <p:txBody>
          <a:bodyPr/>
          <a:lstStyle/>
          <a:p>
            <a:pPr algn="ctr" eaLnBrk="1" hangingPunct="1"/>
            <a:r>
              <a:rPr lang="ru-RU" sz="3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ForwardExtra" panose="02000506040000020004" pitchFamily="50" charset="0"/>
                <a:cs typeface="Times New Roman" pitchFamily="18" charset="0"/>
              </a:rPr>
              <a:t>Доступная среда в </a:t>
            </a:r>
            <a:br>
              <a:rPr lang="ru-RU" sz="3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ForwardExtra" panose="02000506040000020004" pitchFamily="50" charset="0"/>
                <a:cs typeface="Times New Roman" pitchFamily="18" charset="0"/>
              </a:rPr>
            </a:br>
            <a:r>
              <a:rPr lang="ru-RU" sz="3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ForwardExtra" panose="02000506040000020004" pitchFamily="50" charset="0"/>
                <a:cs typeface="Times New Roman" pitchFamily="18" charset="0"/>
              </a:rPr>
              <a:t>МБУ ФСО «СШОР «Авангард»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298" y="2763193"/>
            <a:ext cx="5091845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alphaModFix/>
          </a:blip>
          <a:srcRect/>
          <a:stretch>
            <a:fillRect/>
          </a:stretch>
        </p:blipFill>
        <p:spPr bwMode="auto">
          <a:xfrm>
            <a:off x="5114392" y="1163284"/>
            <a:ext cx="3875639" cy="5219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/>
          </p:cNvSpPr>
          <p:nvPr>
            <p:ph sz="quarter" idx="1"/>
          </p:nvPr>
        </p:nvSpPr>
        <p:spPr>
          <a:xfrm>
            <a:off x="171881" y="188640"/>
            <a:ext cx="8712968" cy="6480720"/>
          </a:xfrm>
          <a:ln>
            <a:solidFill>
              <a:schemeClr val="bg1"/>
            </a:solidFill>
          </a:ln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3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ForwardExtra" panose="02000506040000020004" pitchFamily="50" charset="0"/>
              </a:rPr>
              <a:t>Эффективная эксплуатация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3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ForwardExtra" panose="02000506040000020004" pitchFamily="50" charset="0"/>
              </a:rPr>
              <a:t>МБУ ФСО «СШОР «Авангард» достигается:</a:t>
            </a:r>
          </a:p>
          <a:p>
            <a:pPr algn="just"/>
            <a:r>
              <a:rPr lang="ru-RU" sz="2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Путем дополнительной загрузки существующих спортивных залов в часы, не пользующиеся спросом. В дневное время в будни и в вечернее время в выходные дни к занятиям в спортивных залах привлекаются сторонние спортивные коммерческие и некоммерческие объединения, спортивные клубы, а также организовано заполнение спортивных залов по принципу оказания социальных услуг. </a:t>
            </a:r>
          </a:p>
          <a:p>
            <a:pPr lvl="0" algn="just"/>
            <a:r>
              <a:rPr lang="ru-RU" sz="2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Внедрению эффективного открытого расписания занятий. Расписание дает возможность наглядной демонстрации реальной загрузки  спортивного сооружения. </a:t>
            </a:r>
          </a:p>
          <a:p>
            <a:pPr lvl="0" algn="just"/>
            <a:r>
              <a:rPr lang="ru-RU" sz="2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Путем проведения оптимизации штатной численности, подбора персонала и обеспечения постоянной рабочей загрузкой. В результате чего происходит сокращение расходования бюджетных средств на содержание фонда оплаты труда.</a:t>
            </a:r>
          </a:p>
          <a:p>
            <a:pPr lvl="0" algn="just"/>
            <a:r>
              <a:rPr lang="ru-RU" sz="2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Проведения мероприятий по энергоэффективности для повышения качества предоставляемых спортивных услуг</a:t>
            </a:r>
          </a:p>
          <a:p>
            <a:endParaRPr lang="ru-RU" sz="2400" dirty="0">
              <a:solidFill>
                <a:srgbClr val="FFFF00"/>
              </a:solidFill>
            </a:endParaRPr>
          </a:p>
          <a:p>
            <a:pPr algn="just"/>
            <a:endParaRPr lang="ru-RU" sz="2400" dirty="0"/>
          </a:p>
          <a:p>
            <a:pPr algn="just"/>
            <a:r>
              <a:rPr lang="ru-RU" sz="2400" dirty="0"/>
              <a:t> </a:t>
            </a:r>
            <a:br>
              <a:rPr lang="ru-RU" sz="2800" dirty="0"/>
            </a:br>
            <a:endParaRPr lang="ru-RU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A5CCB3-E906-4A58-A70F-992D9A92D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alphaModFix amt="20000"/>
          </a:blip>
          <a:srcRect/>
          <a:stretch>
            <a:fillRect/>
          </a:stretch>
        </p:blipFill>
        <p:spPr bwMode="auto">
          <a:xfrm>
            <a:off x="205780" y="1069572"/>
            <a:ext cx="8645171" cy="4718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AB5555-B8EF-4962-87A6-25E1A1E07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4638"/>
            <a:ext cx="7834064" cy="563562"/>
          </a:xfrm>
        </p:spPr>
        <p:txBody>
          <a:bodyPr/>
          <a:lstStyle/>
          <a:p>
            <a:r>
              <a:rPr lang="ru-RU" sz="3400" b="1" dirty="0">
                <a:solidFill>
                  <a:schemeClr val="bg1"/>
                </a:solidFill>
                <a:latin typeface="ForwardExtra" panose="02000506040000020004" pitchFamily="50" charset="0"/>
              </a:rPr>
              <a:t>Работа на портале "Живу спортом"</a:t>
            </a:r>
          </a:p>
        </p:txBody>
      </p:sp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C9DDD63-402C-47AE-BAC1-D7E7CCA47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700" y="3781320"/>
            <a:ext cx="4968552" cy="298113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04E65F1-1DBE-47AB-AE46-0C027732ED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764704"/>
            <a:ext cx="4392488" cy="301661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5A1ABC8-CD15-4760-B32E-86A7AD458E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64704"/>
            <a:ext cx="4536504" cy="301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3841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A08B7D-0055-4931-9476-B5CF70994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1871"/>
            <a:ext cx="8712968" cy="3898799"/>
          </a:xfrm>
          <a:prstGeom prst="snip1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8CB3772-343B-468D-9EFE-1E1C985DC4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26" y="4077072"/>
            <a:ext cx="8761548" cy="2485368"/>
          </a:xfrm>
          <a:prstGeom prst="snip1Rect">
            <a:avLst/>
          </a:prstGeom>
        </p:spPr>
      </p:pic>
    </p:spTree>
    <p:extLst>
      <p:ext uri="{BB962C8B-B14F-4D97-AF65-F5344CB8AC3E}">
        <p14:creationId xmlns:p14="http://schemas.microsoft.com/office/powerpoint/2010/main" val="843553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1C6B46-0663-4164-A963-366F45FCBB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8"/>
            <a:ext cx="8928992" cy="3864008"/>
          </a:xfrm>
          <a:prstGeom prst="snip1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E210E6-BBC4-48B6-B539-94631B46A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77072"/>
            <a:ext cx="8928992" cy="2407327"/>
          </a:xfrm>
          <a:prstGeom prst="snip1Rect">
            <a:avLst/>
          </a:prstGeom>
        </p:spPr>
      </p:pic>
    </p:spTree>
    <p:extLst>
      <p:ext uri="{BB962C8B-B14F-4D97-AF65-F5344CB8AC3E}">
        <p14:creationId xmlns:p14="http://schemas.microsoft.com/office/powerpoint/2010/main" val="1804992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B272678-9E18-4010-B913-D3E658C22B6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95536" y="1556792"/>
            <a:ext cx="8291264" cy="1440160"/>
          </a:xfrm>
        </p:spPr>
        <p:txBody>
          <a:bodyPr/>
          <a:lstStyle/>
          <a:p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ForwardExtra" panose="02000506040000020004" pitchFamily="50" charset="0"/>
              </a:rPr>
              <a:t>Загруженность спортивного сооружения за 8 месяцев 2020 года114% (128128 человек)</a:t>
            </a:r>
          </a:p>
          <a:p>
            <a:r>
              <a:rPr lang="ru-RU" sz="2400" b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ForwardExtra" panose="02000506040000020004" pitchFamily="50" charset="0"/>
              </a:rPr>
              <a:t>Количество </a:t>
            </a: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ForwardExtra" panose="02000506040000020004" pitchFamily="50" charset="0"/>
              </a:rPr>
              <a:t>посещений в рамках программы «Добрый час» за первый квартал 2020 года – 260 человек. </a:t>
            </a:r>
          </a:p>
        </p:txBody>
      </p:sp>
    </p:spTree>
    <p:extLst>
      <p:ext uri="{BB962C8B-B14F-4D97-AF65-F5344CB8AC3E}">
        <p14:creationId xmlns:p14="http://schemas.microsoft.com/office/powerpoint/2010/main" val="2327259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78650" y="4740370"/>
            <a:ext cx="8386700" cy="848870"/>
          </a:xfrm>
        </p:spPr>
        <p:txBody>
          <a:bodyPr/>
          <a:lstStyle/>
          <a:p>
            <a:pPr algn="ctr" eaLnBrk="1" hangingPunct="1"/>
            <a:r>
              <a:rPr lang="en-US" sz="5400" b="1" dirty="0">
                <a:solidFill>
                  <a:schemeClr val="bg1"/>
                </a:solidFill>
                <a:latin typeface="ForwardExtra" panose="02000506040000020004" pitchFamily="50" charset="0"/>
                <a:cs typeface="Times New Roman" pitchFamily="18" charset="0"/>
              </a:rPr>
              <a:t>www.avangardkolomna.ru</a:t>
            </a:r>
            <a:endParaRPr lang="ru-RU" sz="5400" b="1" dirty="0">
              <a:solidFill>
                <a:schemeClr val="bg1"/>
              </a:solidFill>
              <a:latin typeface="ForwardExtra" panose="02000506040000020004" pitchFamily="50" charset="0"/>
              <a:cs typeface="Times New Roman" pitchFamily="18" charset="0"/>
            </a:endParaRPr>
          </a:p>
        </p:txBody>
      </p:sp>
      <p:pic>
        <p:nvPicPr>
          <p:cNvPr id="104453" name="Picture 5" descr="Иконк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0887" y="3645024"/>
            <a:ext cx="1242226" cy="982663"/>
          </a:xfrm>
          <a:prstGeom prst="rect">
            <a:avLst/>
          </a:prstGeom>
          <a:noFill/>
        </p:spPr>
      </p:pic>
      <p:pic>
        <p:nvPicPr>
          <p:cNvPr id="104454" name="Picture 37" descr="C:\Users\user\Pictures\Рисунок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84322" y="-227985"/>
            <a:ext cx="10712643" cy="4881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AEAAE7-886B-41EA-BFE9-EAADAD874B3C}"/>
              </a:ext>
            </a:extLst>
          </p:cNvPr>
          <p:cNvSpPr txBox="1"/>
          <p:nvPr/>
        </p:nvSpPr>
        <p:spPr>
          <a:xfrm>
            <a:off x="1244005" y="5805264"/>
            <a:ext cx="6655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ForwardExtra" panose="02000506040000020004" pitchFamily="50" charset="0"/>
              </a:rPr>
              <a:t>г. Коломна ул. Октябрьской революции д.324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7B64D6-7D19-48FE-9E1D-539CFDEF36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0628"/>
            <a:ext cx="8928992" cy="6696744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6D4079-51E6-4364-B33B-B37647FDF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066130"/>
          </a:xfrm>
        </p:spPr>
        <p:txBody>
          <a:bodyPr/>
          <a:lstStyle/>
          <a:p>
            <a:pPr algn="ctr"/>
            <a:r>
              <a:rPr lang="ru-RU" sz="4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ForwardExtra" panose="02000506040000020004" pitchFamily="50" charset="0"/>
                <a:cs typeface="Times New Roman" panose="02020603050405020304" pitchFamily="18" charset="0"/>
              </a:rPr>
              <a:t>Цель</a:t>
            </a:r>
            <a:endParaRPr lang="ru-RU" sz="4400" b="1" u="sng" cap="all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ForwardExtra" panose="02000506040000020004" pitchFamily="50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B30046-2FE4-4047-B6DD-2FC4D14D38F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914400" y="2276872"/>
            <a:ext cx="7772400" cy="3742928"/>
          </a:xfrm>
        </p:spPr>
        <p:txBody>
          <a:bodyPr/>
          <a:lstStyle/>
          <a:p>
            <a:pPr marL="200728" indent="-279400" algn="just">
              <a:lnSpc>
                <a:spcPct val="105000"/>
              </a:lnSpc>
              <a:spcAft>
                <a:spcPts val="350"/>
              </a:spcAft>
            </a:pPr>
            <a:r>
              <a:rPr lang="ru" sz="2400" dirty="0">
                <a:ln>
                  <a:solidFill>
                    <a:schemeClr val="bg1"/>
                  </a:solidFill>
                </a:ln>
                <a:solidFill>
                  <a:srgbClr val="4F271C"/>
                </a:solidFill>
                <a:latin typeface="Arial Narrow" panose="020B0606020202030204" pitchFamily="34" charset="0"/>
              </a:rPr>
              <a:t>всестороннее удовлетворение </a:t>
            </a:r>
            <a:r>
              <a:rPr lang="ru-RU" sz="2400" dirty="0">
                <a:ln>
                  <a:solidFill>
                    <a:schemeClr val="bg1"/>
                  </a:solidFill>
                </a:ln>
                <a:solidFill>
                  <a:srgbClr val="4F271C"/>
                </a:solidFill>
                <a:latin typeface="Arial Narrow" panose="020B0606020202030204" pitchFamily="34" charset="0"/>
              </a:rPr>
              <a:t>потребностей </a:t>
            </a:r>
            <a:r>
              <a:rPr lang="ru" sz="2400" dirty="0">
                <a:ln>
                  <a:solidFill>
                    <a:schemeClr val="bg1"/>
                  </a:solidFill>
                </a:ln>
                <a:solidFill>
                  <a:srgbClr val="4F271C"/>
                </a:solidFill>
                <a:latin typeface="Arial Narrow" panose="020B0606020202030204" pitchFamily="34" charset="0"/>
              </a:rPr>
              <a:t>молодежи и взрослых в регулярных занятиях физической культурой и спортом;</a:t>
            </a:r>
          </a:p>
          <a:p>
            <a:pPr marL="200728" indent="-279400" algn="just"/>
            <a:r>
              <a:rPr lang="ru" sz="2400" dirty="0">
                <a:ln>
                  <a:solidFill>
                    <a:schemeClr val="bg1"/>
                  </a:solidFill>
                </a:ln>
                <a:solidFill>
                  <a:srgbClr val="4F271C"/>
                </a:solidFill>
                <a:latin typeface="Arial Narrow" panose="020B0606020202030204" pitchFamily="34" charset="0"/>
              </a:rPr>
              <a:t>обеспечение условий для физического совершенствования спортсменов через реализацию программ спортивной подготовки;</a:t>
            </a:r>
          </a:p>
          <a:p>
            <a:pPr marL="0" indent="0">
              <a:buNone/>
            </a:pPr>
            <a:endParaRPr lang="ru" sz="2400" dirty="0">
              <a:solidFill>
                <a:srgbClr val="4F271C"/>
              </a:solidFill>
              <a:latin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6167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AEAC3-AE53-484A-AD5A-E41CF6356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20688"/>
            <a:ext cx="7772400" cy="1156990"/>
          </a:xfrm>
          <a:noFill/>
          <a:ln>
            <a:noFill/>
          </a:ln>
        </p:spPr>
        <p:txBody>
          <a:bodyPr/>
          <a:lstStyle/>
          <a:p>
            <a:pPr algn="ctr"/>
            <a:r>
              <a:rPr lang="ru" b="1" u="sng" dirty="0">
                <a:ln>
                  <a:solidFill>
                    <a:schemeClr val="bg1"/>
                  </a:solidFill>
                </a:ln>
                <a:solidFill>
                  <a:srgbClr val="4F271C"/>
                </a:solidFill>
                <a:latin typeface="ForwardExtra" panose="02000506040000020004" pitchFamily="50" charset="0"/>
              </a:rPr>
              <a:t>Задачи</a:t>
            </a:r>
            <a:br>
              <a:rPr lang="ru" dirty="0">
                <a:ln>
                  <a:solidFill>
                    <a:schemeClr val="accent1"/>
                  </a:solidFill>
                </a:ln>
                <a:solidFill>
                  <a:srgbClr val="4F271C"/>
                </a:solidFill>
                <a:latin typeface="Times New Roman"/>
              </a:rPr>
            </a:br>
            <a:endParaRPr lang="ru-RU" dirty="0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1D9360-8068-4DFA-90B6-035F24F241F4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213428" indent="-292100" algn="just">
              <a:lnSpc>
                <a:spcPct val="85000"/>
              </a:lnSpc>
              <a:spcAft>
                <a:spcPts val="350"/>
              </a:spcAft>
            </a:pPr>
            <a:r>
              <a:rPr lang="ru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развитие спорта, создание необходимых условий для успешного выступления занимающихся в соревнованиях различного уровня;</a:t>
            </a:r>
          </a:p>
          <a:p>
            <a:pPr marL="213428" indent="-292100" algn="just">
              <a:lnSpc>
                <a:spcPct val="94000"/>
              </a:lnSpc>
              <a:spcAft>
                <a:spcPts val="350"/>
              </a:spcAft>
            </a:pPr>
            <a:r>
              <a:rPr lang="ru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вовлечение оптимально возможного числа детей в систематическое занятие спортом, выявление их склонности и пригодности для дальнейших занятий спортом, воспитание устойчивого интереса к нему;</a:t>
            </a:r>
          </a:p>
          <a:p>
            <a:pPr marL="213428" indent="-292100" algn="just">
              <a:lnSpc>
                <a:spcPct val="94000"/>
              </a:lnSpc>
              <a:spcAft>
                <a:spcPts val="350"/>
              </a:spcAft>
            </a:pPr>
            <a:r>
              <a:rPr lang="ru-RU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развитие положительной мотивации учащихся для достижения высоких спортивных результатов</a:t>
            </a:r>
            <a:endParaRPr lang="ru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213428" indent="-292100" algn="just">
              <a:lnSpc>
                <a:spcPct val="94000"/>
              </a:lnSpc>
            </a:pPr>
            <a:r>
              <a:rPr lang="ru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подготовка спортивного резерва </a:t>
            </a:r>
            <a:r>
              <a:rPr lang="ru-RU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высокого уровня</a:t>
            </a:r>
            <a:r>
              <a:rPr lang="ru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 в спортивные сборные команды Московской области и Российской Федерации</a:t>
            </a:r>
          </a:p>
          <a:p>
            <a:endParaRPr lang="ru-RU" dirty="0">
              <a:ln>
                <a:solidFill>
                  <a:schemeClr val="accent1"/>
                </a:solidFill>
              </a:ln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4A73808-33EF-4E9A-AC9D-8B5977BD4C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92"/>
            <a:ext cx="9144000" cy="6056416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2099978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B34A2A-CB8F-4C42-95F7-8E7B631C9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78098"/>
          </a:xfrm>
        </p:spPr>
        <p:txBody>
          <a:bodyPr/>
          <a:lstStyle/>
          <a:p>
            <a:pPr algn="ctr"/>
            <a:r>
              <a:rPr lang="ru" dirty="0">
                <a:ln>
                  <a:solidFill>
                    <a:schemeClr val="bg1"/>
                  </a:solidFill>
                </a:ln>
                <a:solidFill>
                  <a:srgbClr val="4F271C"/>
                </a:solidFill>
                <a:latin typeface="ForwardExtra" panose="02000506040000020004" pitchFamily="50" charset="0"/>
              </a:rPr>
              <a:t>Материально-техническая база</a:t>
            </a:r>
            <a:endParaRPr lang="ru-RU" dirty="0">
              <a:ln>
                <a:solidFill>
                  <a:schemeClr val="bg1"/>
                </a:solidFill>
              </a:ln>
              <a:latin typeface="ForwardExtra" panose="02000506040000020004" pitchFamily="50" charset="0"/>
            </a:endParaRPr>
          </a:p>
        </p:txBody>
      </p:sp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81251AFF-038D-436F-BA73-5EEC337345BD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984356" y="1320169"/>
            <a:ext cx="3515636" cy="535190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D8DC3D4-ED99-4482-8BA7-E92FCC866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9705" y="1320169"/>
            <a:ext cx="3799861" cy="261978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9C6DBEE-0B5B-4642-8812-1CECE2160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2855" y="4052287"/>
            <a:ext cx="3776711" cy="261978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428626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7" descr="C:\Users\user\Pictures\Рисунок1.png">
            <a:extLst>
              <a:ext uri="{FF2B5EF4-FFF2-40B4-BE49-F238E27FC236}">
                <a16:creationId xmlns:a16="http://schemas.microsoft.com/office/drawing/2014/main" id="{BD2BD8F8-95D3-48F2-A776-581850D10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5000"/>
          </a:blip>
          <a:srcRect/>
          <a:stretch>
            <a:fillRect/>
          </a:stretch>
        </p:blipFill>
        <p:spPr bwMode="auto">
          <a:xfrm>
            <a:off x="-1262130" y="548680"/>
            <a:ext cx="12115115" cy="5520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4043E1-C615-4FDF-98C6-D6C30C983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888" y="548680"/>
            <a:ext cx="7878584" cy="652934"/>
          </a:xfrm>
        </p:spPr>
        <p:txBody>
          <a:bodyPr/>
          <a:lstStyle/>
          <a:p>
            <a:pPr indent="0"/>
            <a:r>
              <a:rPr lang="ru" sz="3200" u="sng" dirty="0">
                <a:ln>
                  <a:solidFill>
                    <a:schemeClr val="bg1"/>
                  </a:solidFill>
                </a:ln>
                <a:solidFill>
                  <a:srgbClr val="4F271C"/>
                </a:solidFill>
                <a:latin typeface="ForwardExtra" panose="02000506040000020004" pitchFamily="50" charset="0"/>
              </a:rPr>
              <a:t>В спортшколе работает 4 отделени</a:t>
            </a:r>
            <a:r>
              <a:rPr lang="ru-RU" sz="3200" u="sng" dirty="0">
                <a:ln>
                  <a:solidFill>
                    <a:schemeClr val="bg1"/>
                  </a:solidFill>
                </a:ln>
                <a:solidFill>
                  <a:srgbClr val="4F271C"/>
                </a:solidFill>
                <a:latin typeface="ForwardExtra" panose="02000506040000020004" pitchFamily="50" charset="0"/>
              </a:rPr>
              <a:t>я</a:t>
            </a:r>
            <a:r>
              <a:rPr lang="ru" sz="3200" u="sng" dirty="0">
                <a:ln>
                  <a:solidFill>
                    <a:schemeClr val="bg1"/>
                  </a:solidFill>
                </a:ln>
                <a:solidFill>
                  <a:srgbClr val="4F271C"/>
                </a:solidFill>
                <a:latin typeface="ForwardExtra" panose="02000506040000020004" pitchFamily="50" charset="0"/>
              </a:rPr>
              <a:t>:</a:t>
            </a:r>
            <a:endParaRPr lang="ru-RU" sz="3200" dirty="0">
              <a:ln>
                <a:solidFill>
                  <a:schemeClr val="bg1"/>
                </a:solidFill>
              </a:ln>
              <a:latin typeface="ForwardExtra" panose="02000506040000020004" pitchFamily="50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92733E-90D0-4103-AB85-FAD430373DE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914400" y="1340768"/>
            <a:ext cx="7762056" cy="4968552"/>
          </a:xfrm>
        </p:spPr>
        <p:txBody>
          <a:bodyPr/>
          <a:lstStyle/>
          <a:p>
            <a:pPr indent="0">
              <a:spcAft>
                <a:spcPts val="560"/>
              </a:spcAft>
            </a:pPr>
            <a:r>
              <a:rPr lang="ru" sz="4000" dirty="0">
                <a:ln>
                  <a:solidFill>
                    <a:schemeClr val="bg1"/>
                  </a:solidFill>
                </a:ln>
                <a:solidFill>
                  <a:srgbClr val="4F271C"/>
                </a:solidFill>
                <a:latin typeface="Arial Narrow" panose="020B0606020202030204" pitchFamily="34" charset="0"/>
              </a:rPr>
              <a:t>Баскетбол</a:t>
            </a:r>
          </a:p>
          <a:p>
            <a:pPr indent="0">
              <a:spcAft>
                <a:spcPts val="560"/>
              </a:spcAft>
            </a:pPr>
            <a:r>
              <a:rPr lang="ru" sz="4000" dirty="0">
                <a:ln>
                  <a:solidFill>
                    <a:schemeClr val="bg1"/>
                  </a:solidFill>
                </a:ln>
                <a:solidFill>
                  <a:srgbClr val="4F271C"/>
                </a:solidFill>
                <a:latin typeface="Arial Narrow" panose="020B0606020202030204" pitchFamily="34" charset="0"/>
              </a:rPr>
              <a:t>Бокс</a:t>
            </a:r>
          </a:p>
          <a:p>
            <a:pPr indent="0">
              <a:spcAft>
                <a:spcPts val="560"/>
              </a:spcAft>
            </a:pPr>
            <a:r>
              <a:rPr lang="ru" sz="4000" dirty="0">
                <a:ln>
                  <a:solidFill>
                    <a:schemeClr val="bg1"/>
                  </a:solidFill>
                </a:ln>
                <a:solidFill>
                  <a:srgbClr val="4F271C"/>
                </a:solidFill>
                <a:latin typeface="Arial Narrow" panose="020B0606020202030204" pitchFamily="34" charset="0"/>
              </a:rPr>
              <a:t>Теннис</a:t>
            </a:r>
          </a:p>
          <a:p>
            <a:pPr indent="0"/>
            <a:r>
              <a:rPr lang="ru" sz="4000" dirty="0">
                <a:ln>
                  <a:solidFill>
                    <a:schemeClr val="bg1"/>
                  </a:solidFill>
                </a:ln>
                <a:solidFill>
                  <a:srgbClr val="4F271C"/>
                </a:solidFill>
                <a:latin typeface="Arial Narrow" panose="020B0606020202030204" pitchFamily="34" charset="0"/>
              </a:rPr>
              <a:t>Тяжёлая атлетика</a:t>
            </a:r>
          </a:p>
          <a:p>
            <a:pPr indent="0"/>
            <a:endParaRPr lang="ru" sz="4000" dirty="0">
              <a:ln>
                <a:solidFill>
                  <a:schemeClr val="bg1"/>
                </a:solidFill>
              </a:ln>
              <a:solidFill>
                <a:srgbClr val="4F271C"/>
              </a:solidFill>
              <a:latin typeface="Arial Narrow" panose="020B0606020202030204" pitchFamily="34" charset="0"/>
            </a:endParaRPr>
          </a:p>
          <a:p>
            <a:pPr indent="0">
              <a:buNone/>
            </a:pPr>
            <a:r>
              <a:rPr lang="ru" sz="4000" dirty="0">
                <a:ln>
                  <a:solidFill>
                    <a:schemeClr val="bg1"/>
                  </a:solidFill>
                </a:ln>
                <a:solidFill>
                  <a:srgbClr val="4F271C"/>
                </a:solidFill>
                <a:latin typeface="Arial Narrow" panose="020B0606020202030204" pitchFamily="34" charset="0"/>
              </a:rPr>
              <a:t> 461 спортсмена, 11 </a:t>
            </a:r>
            <a:r>
              <a:rPr lang="ru-RU" sz="4000" dirty="0">
                <a:ln>
                  <a:solidFill>
                    <a:schemeClr val="bg1"/>
                  </a:solidFill>
                </a:ln>
                <a:solidFill>
                  <a:srgbClr val="4F271C"/>
                </a:solidFill>
                <a:latin typeface="Arial Narrow" panose="020B0606020202030204" pitchFamily="34" charset="0"/>
              </a:rPr>
              <a:t>тренеров</a:t>
            </a:r>
            <a:endParaRPr lang="ru" sz="4000" dirty="0">
              <a:ln>
                <a:solidFill>
                  <a:schemeClr val="bg1"/>
                </a:solidFill>
              </a:ln>
              <a:solidFill>
                <a:srgbClr val="4F271C"/>
              </a:solidFill>
              <a:latin typeface="Arial Narrow" panose="020B060602020203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0631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F58693-626E-4C08-B30B-9A210B4C5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130451"/>
            <a:ext cx="8496944" cy="6516724"/>
          </a:xfrm>
          <a:noFill/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indent="927100"/>
            <a:r>
              <a:rPr lang="ru" sz="36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ForwardExtra" panose="02000506040000020004" pitchFamily="50" charset="0"/>
              </a:rPr>
              <a:t>Отделение баскетбола (юноши):</a:t>
            </a:r>
            <a:br>
              <a:rPr lang="ru" sz="2400" b="1" u="sng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</a:br>
            <a:br>
              <a:rPr lang="ru" sz="2400" b="1" u="sng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Работают два тренера Плетнев Игорь Олегович</a:t>
            </a: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-</a:t>
            </a:r>
            <a:r>
              <a:rPr lang="ru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вторая категория, Клишин Владимир Сергеевич </a:t>
            </a: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-</a:t>
            </a:r>
            <a:r>
              <a:rPr lang="ru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высшая категория.</a:t>
            </a:r>
            <a:br>
              <a:rPr lang="ru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Плетнев И.О. мастер спорта по баскетболу, с 2017 года Президент Федерации баскетбола Коломенского г.о. Под его руководством мужская баскетбольная команда с достоинством отстаивает честь города, неоднократно становясь призером Мужской баскетбольной Суперлиги Московской области.</a:t>
            </a:r>
            <a:br>
              <a:rPr lang="ru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</a:br>
            <a:br>
              <a:rPr lang="ru" sz="2400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" sz="2400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          </a:t>
            </a:r>
            <a:r>
              <a:rPr lang="ru" sz="3600" b="1" u="sng" dirty="0">
                <a:ln>
                  <a:solidFill>
                    <a:schemeClr val="bg1"/>
                  </a:solidFill>
                </a:ln>
                <a:solidFill>
                  <a:schemeClr val="accent1"/>
                </a:solidFill>
                <a:latin typeface="ForwardExtra" panose="02000506040000020004" pitchFamily="50" charset="0"/>
              </a:rPr>
              <a:t>Отделение баскетбола (девушки):</a:t>
            </a:r>
            <a:br>
              <a:rPr lang="ru" sz="2400" b="1" u="sng" dirty="0">
                <a:solidFill>
                  <a:schemeClr val="bg1"/>
                </a:solidFill>
                <a:latin typeface="Times New Roman"/>
              </a:rPr>
            </a:br>
            <a:br>
              <a:rPr lang="ru" sz="2400" b="1" u="sng" dirty="0">
                <a:solidFill>
                  <a:schemeClr val="bg1"/>
                </a:solidFill>
                <a:latin typeface="Times New Roman"/>
              </a:rPr>
            </a:br>
            <a:r>
              <a:rPr lang="ru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Два тренера Митюхин Сергей Васильевич, Воронин Сергей Анатольевич</a:t>
            </a:r>
            <a:r>
              <a:rPr lang="ru-RU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, оба тренера</a:t>
            </a:r>
            <a:r>
              <a:rPr lang="ru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 имеют вторую категорию.</a:t>
            </a:r>
            <a:br>
              <a:rPr lang="ru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</a:br>
            <a:endParaRPr lang="ru-RU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5FA020-7362-403B-9F1A-1FB293C1C115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alphaModFix amt="20000"/>
          </a:blip>
          <a:srcRect/>
          <a:stretch>
            <a:fillRect/>
          </a:stretch>
        </p:blipFill>
        <p:spPr bwMode="auto">
          <a:xfrm>
            <a:off x="1318076" y="130451"/>
            <a:ext cx="6507847" cy="6597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35251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5E9D0594-4C36-41F8-97EC-74BBF02AD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20000"/>
          </a:blip>
          <a:srcRect/>
          <a:stretch>
            <a:fillRect/>
          </a:stretch>
        </p:blipFill>
        <p:spPr bwMode="auto">
          <a:xfrm>
            <a:off x="179512" y="500674"/>
            <a:ext cx="8784976" cy="5856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8DE8C93-72AE-4274-ADAA-5FF8ABE7312E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/>
            <a:r>
              <a:rPr lang="ru-RU" b="1" u="sng" dirty="0">
                <a:solidFill>
                  <a:schemeClr val="bg1"/>
                </a:solidFill>
                <a:effectLst/>
                <a:latin typeface="ForwardExtra" panose="02000506040000020004" pitchFamily="50" charset="0"/>
              </a:rPr>
              <a:t>Отделение бокса: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509D265-159B-45A4-BC73-DDD0CFB5970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79512" y="1417638"/>
            <a:ext cx="8784976" cy="4798036"/>
          </a:xfrm>
        </p:spPr>
        <p:txBody>
          <a:bodyPr/>
          <a:lstStyle/>
          <a:p>
            <a:pPr indent="0">
              <a:spcAft>
                <a:spcPts val="2030"/>
              </a:spcAft>
              <a:buNone/>
            </a:pPr>
            <a:r>
              <a:rPr lang="ru" sz="2400" dirty="0">
                <a:solidFill>
                  <a:srgbClr val="4F271C"/>
                </a:solidFill>
                <a:latin typeface="Times New Roman"/>
              </a:rPr>
              <a:t>  </a:t>
            </a:r>
            <a:r>
              <a:rPr lang="ru" sz="2400" dirty="0">
                <a:ln>
                  <a:solidFill>
                    <a:schemeClr val="bg1"/>
                  </a:solidFill>
                </a:ln>
                <a:solidFill>
                  <a:srgbClr val="4F271C"/>
                </a:solidFill>
                <a:latin typeface="Arial Narrow" panose="020B0606020202030204" pitchFamily="34" charset="0"/>
              </a:rPr>
              <a:t>Работают три тренера:</a:t>
            </a:r>
          </a:p>
          <a:p>
            <a:pPr indent="0">
              <a:spcAft>
                <a:spcPts val="2030"/>
              </a:spcAft>
              <a:buNone/>
            </a:pPr>
            <a:r>
              <a:rPr lang="ru" sz="2400" dirty="0">
                <a:ln>
                  <a:solidFill>
                    <a:schemeClr val="bg1"/>
                  </a:solidFill>
                </a:ln>
                <a:solidFill>
                  <a:srgbClr val="4F271C"/>
                </a:solidFill>
                <a:latin typeface="Arial Narrow" panose="020B0606020202030204" pitchFamily="34" charset="0"/>
              </a:rPr>
              <a:t>Селиверстов Роман Александрович- мастер спорта России по боксу, Чемпион Мира по версии </a:t>
            </a: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rgbClr val="4F271C"/>
                </a:solidFill>
                <a:latin typeface="Arial Narrow" panose="020B0606020202030204" pitchFamily="34" charset="0"/>
              </a:rPr>
              <a:t>I</a:t>
            </a:r>
            <a:r>
              <a:rPr lang="ru" sz="2400" dirty="0">
                <a:ln>
                  <a:solidFill>
                    <a:schemeClr val="bg1"/>
                  </a:solidFill>
                </a:ln>
                <a:solidFill>
                  <a:srgbClr val="4F271C"/>
                </a:solidFill>
                <a:latin typeface="Arial Narrow" panose="020B0606020202030204" pitchFamily="34" charset="0"/>
              </a:rPr>
              <a:t>ВО, вторая категория; </a:t>
            </a:r>
          </a:p>
          <a:p>
            <a:pPr indent="0">
              <a:spcAft>
                <a:spcPts val="2030"/>
              </a:spcAft>
              <a:buNone/>
            </a:pPr>
            <a:r>
              <a:rPr lang="ru" sz="2400" dirty="0">
                <a:ln>
                  <a:solidFill>
                    <a:schemeClr val="bg1"/>
                  </a:solidFill>
                </a:ln>
                <a:solidFill>
                  <a:srgbClr val="4F271C"/>
                </a:solidFill>
                <a:latin typeface="Arial Narrow" panose="020B0606020202030204" pitchFamily="34" charset="0"/>
              </a:rPr>
              <a:t>Григорьев Сергей Владимирович- мастер спорта СССР по боксу, вторая категория; </a:t>
            </a:r>
          </a:p>
          <a:p>
            <a:pPr indent="0">
              <a:spcAft>
                <a:spcPts val="2030"/>
              </a:spcAft>
              <a:buNone/>
            </a:pPr>
            <a:r>
              <a:rPr lang="ru" sz="2400" dirty="0">
                <a:ln>
                  <a:solidFill>
                    <a:schemeClr val="bg1"/>
                  </a:solidFill>
                </a:ln>
                <a:solidFill>
                  <a:srgbClr val="4F271C"/>
                </a:solidFill>
                <a:latin typeface="Arial Narrow" panose="020B0606020202030204" pitchFamily="34" charset="0"/>
              </a:rPr>
              <a:t>Носов Андрей Борисович- вторая категория.</a:t>
            </a:r>
          </a:p>
          <a:p>
            <a:pPr indent="914400"/>
            <a:r>
              <a:rPr lang="ru" sz="2400" dirty="0">
                <a:ln>
                  <a:solidFill>
                    <a:schemeClr val="bg1"/>
                  </a:solidFill>
                </a:ln>
                <a:solidFill>
                  <a:srgbClr val="4F271C"/>
                </a:solidFill>
                <a:latin typeface="Arial Narrow" panose="020B0606020202030204" pitchFamily="34" charset="0"/>
              </a:rPr>
              <a:t>Два спортсмена имеют разряд «Кандидат в мастера спорта»: Мамонтов Антон, 2003г.р., Пулатов Руслан, 2001г.р., </a:t>
            </a:r>
          </a:p>
          <a:p>
            <a:pPr indent="0">
              <a:buNone/>
            </a:pPr>
            <a:r>
              <a:rPr lang="ru" sz="2400" dirty="0">
                <a:ln>
                  <a:solidFill>
                    <a:schemeClr val="bg1"/>
                  </a:solidFill>
                </a:ln>
                <a:solidFill>
                  <a:srgbClr val="4F271C"/>
                </a:solidFill>
                <a:latin typeface="Arial Narrow" panose="020B0606020202030204" pitchFamily="34" charset="0"/>
              </a:rPr>
              <a:t> 		тренируются под руководством Селиверстова Р.А.</a:t>
            </a:r>
          </a:p>
        </p:txBody>
      </p:sp>
    </p:spTree>
    <p:extLst>
      <p:ext uri="{BB962C8B-B14F-4D97-AF65-F5344CB8AC3E}">
        <p14:creationId xmlns:p14="http://schemas.microsoft.com/office/powerpoint/2010/main" val="3915165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F64FF7AB-6BCC-475B-9805-C2DE7709F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20000"/>
          </a:blip>
          <a:srcRect/>
          <a:stretch>
            <a:fillRect/>
          </a:stretch>
        </p:blipFill>
        <p:spPr bwMode="auto">
          <a:xfrm>
            <a:off x="179512" y="667225"/>
            <a:ext cx="8784976" cy="5973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9964DA-1D4B-4AD8-8A7B-B2376FE75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-99392"/>
            <a:ext cx="7772400" cy="1143000"/>
          </a:xfrm>
        </p:spPr>
        <p:txBody>
          <a:bodyPr/>
          <a:lstStyle/>
          <a:p>
            <a:r>
              <a:rPr lang="ru" b="1" u="sng" dirty="0">
                <a:solidFill>
                  <a:srgbClr val="4F271C"/>
                </a:solidFill>
                <a:latin typeface="ForwardExtra" panose="02000506040000020004" pitchFamily="50" charset="0"/>
              </a:rPr>
              <a:t>Отделение тяжелой атлетики: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5363A9-8C0D-498B-BA51-AE460A442DC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ln>
            <a:solidFill>
              <a:schemeClr val="bg1"/>
            </a:solidFill>
          </a:ln>
          <a:effectLst>
            <a:softEdge rad="165100"/>
          </a:effectLst>
        </p:spPr>
        <p:txBody>
          <a:bodyPr/>
          <a:lstStyle/>
          <a:p>
            <a:pPr indent="914400"/>
            <a:r>
              <a:rPr lang="ru" sz="2800" dirty="0">
                <a:ln>
                  <a:solidFill>
                    <a:schemeClr val="bg1"/>
                  </a:solidFill>
                </a:ln>
                <a:solidFill>
                  <a:srgbClr val="4F271C"/>
                </a:solidFill>
                <a:latin typeface="Arial Narrow" panose="020B0606020202030204" pitchFamily="34" charset="0"/>
              </a:rPr>
              <a:t>Воронков Дмитрий Викторович- мастер спорта СССР по тяжелой атлетике, высшая категория</a:t>
            </a:r>
            <a:r>
              <a:rPr lang="ru-RU" sz="2800" dirty="0">
                <a:ln>
                  <a:solidFill>
                    <a:schemeClr val="bg1"/>
                  </a:solidFill>
                </a:ln>
                <a:solidFill>
                  <a:srgbClr val="4F271C"/>
                </a:solidFill>
                <a:latin typeface="Arial Narrow" panose="020B0606020202030204" pitchFamily="34" charset="0"/>
              </a:rPr>
              <a:t>;</a:t>
            </a:r>
          </a:p>
          <a:p>
            <a:pPr indent="914400"/>
            <a:r>
              <a:rPr lang="ru" sz="2800" dirty="0">
                <a:ln>
                  <a:solidFill>
                    <a:schemeClr val="bg1"/>
                  </a:solidFill>
                </a:ln>
                <a:solidFill>
                  <a:srgbClr val="4F271C"/>
                </a:solidFill>
                <a:latin typeface="Arial Narrow" panose="020B0606020202030204" pitchFamily="34" charset="0"/>
              </a:rPr>
              <a:t> Корнев Максим Ринатович- вторая категория.</a:t>
            </a:r>
          </a:p>
          <a:p>
            <a:pPr indent="914400"/>
            <a:endParaRPr lang="ru" sz="2800" dirty="0">
              <a:ln>
                <a:solidFill>
                  <a:schemeClr val="bg1"/>
                </a:solidFill>
              </a:ln>
              <a:solidFill>
                <a:srgbClr val="4F271C"/>
              </a:solidFill>
              <a:latin typeface="Arial Narrow" panose="020B0606020202030204" pitchFamily="34" charset="0"/>
            </a:endParaRPr>
          </a:p>
          <a:p>
            <a:pPr indent="914400"/>
            <a:r>
              <a:rPr lang="ru" sz="2800" dirty="0">
                <a:ln>
                  <a:solidFill>
                    <a:schemeClr val="bg1"/>
                  </a:solidFill>
                </a:ln>
                <a:solidFill>
                  <a:srgbClr val="4F271C"/>
                </a:solidFill>
                <a:latin typeface="Arial Narrow" panose="020B0606020202030204" pitchFamily="34" charset="0"/>
              </a:rPr>
              <a:t>Два спортсмена имеют разряд «Мастер спорта»: Гимранов Эмиль, 1997г.р. и Воробьев Дмитрий, 1999г.р., являются членами молодежной сборной России; Галкин Максим, 2006г.р. </a:t>
            </a:r>
            <a:r>
              <a:rPr lang="ru-RU" sz="2800" dirty="0">
                <a:ln>
                  <a:solidFill>
                    <a:schemeClr val="bg1"/>
                  </a:solidFill>
                </a:ln>
                <a:solidFill>
                  <a:srgbClr val="4F271C"/>
                </a:solidFill>
                <a:latin typeface="Arial Narrow" panose="020B0606020202030204" pitchFamily="34" charset="0"/>
              </a:rPr>
              <a:t>и Вакулов Владислав, 2004г.р., члены сборной Московской области.</a:t>
            </a:r>
            <a:r>
              <a:rPr lang="ru" sz="2800" dirty="0">
                <a:ln>
                  <a:solidFill>
                    <a:schemeClr val="bg1"/>
                  </a:solidFill>
                </a:ln>
                <a:solidFill>
                  <a:srgbClr val="4F271C"/>
                </a:solidFill>
                <a:latin typeface="Arial Narrow" panose="020B0606020202030204" pitchFamily="34" charset="0"/>
              </a:rPr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3730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861B1C-1D6C-4B17-A230-D0A380AF3B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43177"/>
            <a:ext cx="8928992" cy="591405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4D9C1B-034F-4CF3-9BC4-8C129DF43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04664"/>
            <a:ext cx="7772400" cy="652934"/>
          </a:xfrm>
        </p:spPr>
        <p:txBody>
          <a:bodyPr/>
          <a:lstStyle/>
          <a:p>
            <a:pPr algn="ctr"/>
            <a:r>
              <a:rPr lang="ru" b="1" u="sng" dirty="0">
                <a:solidFill>
                  <a:srgbClr val="4F271C"/>
                </a:solidFill>
                <a:latin typeface="ForwardExtra" panose="02000506040000020004" pitchFamily="50" charset="0"/>
              </a:rPr>
              <a:t>Отделение тенниса: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74D770-5EE4-4ABB-9181-DAA6338893E8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indent="927100">
              <a:lnSpc>
                <a:spcPct val="107000"/>
              </a:lnSpc>
              <a:spcAft>
                <a:spcPts val="350"/>
              </a:spcAft>
            </a:pPr>
            <a:r>
              <a:rPr lang="ru" sz="2400" dirty="0">
                <a:ln>
                  <a:solidFill>
                    <a:schemeClr val="bg1"/>
                  </a:solidFill>
                </a:ln>
                <a:solidFill>
                  <a:srgbClr val="4F271C"/>
                </a:solidFill>
                <a:latin typeface="Arial Narrow" panose="020B0606020202030204" pitchFamily="34" charset="0"/>
              </a:rPr>
              <a:t>Суханов Вячеслав Юрьевич- вторая категория</a:t>
            </a:r>
            <a:r>
              <a:rPr lang="ru-RU" sz="2400" dirty="0">
                <a:ln>
                  <a:solidFill>
                    <a:schemeClr val="bg1"/>
                  </a:solidFill>
                </a:ln>
                <a:solidFill>
                  <a:srgbClr val="4F271C"/>
                </a:solidFill>
                <a:latin typeface="Arial Narrow" panose="020B0606020202030204" pitchFamily="34" charset="0"/>
              </a:rPr>
              <a:t>;</a:t>
            </a:r>
          </a:p>
          <a:p>
            <a:pPr indent="927100">
              <a:lnSpc>
                <a:spcPct val="107000"/>
              </a:lnSpc>
              <a:spcAft>
                <a:spcPts val="350"/>
              </a:spcAft>
            </a:pPr>
            <a:r>
              <a:rPr lang="ru" sz="2400" dirty="0">
                <a:ln>
                  <a:solidFill>
                    <a:schemeClr val="bg1"/>
                  </a:solidFill>
                </a:ln>
                <a:solidFill>
                  <a:srgbClr val="4F271C"/>
                </a:solidFill>
                <a:latin typeface="Arial Narrow" panose="020B0606020202030204" pitchFamily="34" charset="0"/>
              </a:rPr>
              <a:t>Передереев Виталий Витальевич- вторая категория.</a:t>
            </a:r>
          </a:p>
          <a:p>
            <a:pPr indent="0">
              <a:lnSpc>
                <a:spcPct val="107000"/>
              </a:lnSpc>
              <a:spcAft>
                <a:spcPts val="350"/>
              </a:spcAft>
              <a:buNone/>
            </a:pPr>
            <a:endParaRPr lang="ru" sz="2400" dirty="0">
              <a:ln>
                <a:solidFill>
                  <a:schemeClr val="bg1"/>
                </a:solidFill>
              </a:ln>
              <a:solidFill>
                <a:srgbClr val="4F271C"/>
              </a:solidFill>
              <a:latin typeface="Arial Narrow" panose="020B0606020202030204" pitchFamily="34" charset="0"/>
            </a:endParaRPr>
          </a:p>
          <a:p>
            <a:pPr indent="0">
              <a:lnSpc>
                <a:spcPct val="107000"/>
              </a:lnSpc>
              <a:spcAft>
                <a:spcPts val="350"/>
              </a:spcAft>
              <a:buNone/>
            </a:pPr>
            <a:endParaRPr lang="ru" sz="2400" dirty="0">
              <a:ln>
                <a:solidFill>
                  <a:schemeClr val="bg1"/>
                </a:solidFill>
              </a:ln>
              <a:solidFill>
                <a:srgbClr val="4F271C"/>
              </a:solidFill>
              <a:latin typeface="Arial Narrow" panose="020B0606020202030204" pitchFamily="34" charset="0"/>
            </a:endParaRPr>
          </a:p>
          <a:p>
            <a:pPr indent="927100">
              <a:lnSpc>
                <a:spcPct val="105000"/>
              </a:lnSpc>
              <a:spcAft>
                <a:spcPts val="350"/>
              </a:spcAft>
            </a:pPr>
            <a:r>
              <a:rPr lang="ru" sz="2400" dirty="0">
                <a:ln>
                  <a:solidFill>
                    <a:schemeClr val="bg1"/>
                  </a:solidFill>
                </a:ln>
                <a:solidFill>
                  <a:srgbClr val="4F271C"/>
                </a:solidFill>
                <a:latin typeface="Arial Narrow" panose="020B0606020202030204" pitchFamily="34" charset="0"/>
              </a:rPr>
              <a:t>Спортсмен Набатчиков Даниил, 1998г.р.,</a:t>
            </a:r>
          </a:p>
          <a:p>
            <a:pPr indent="0">
              <a:lnSpc>
                <a:spcPct val="105000"/>
              </a:lnSpc>
              <a:spcAft>
                <a:spcPts val="350"/>
              </a:spcAft>
              <a:buNone/>
            </a:pPr>
            <a:r>
              <a:rPr lang="ru" sz="2400" dirty="0">
                <a:ln>
                  <a:solidFill>
                    <a:schemeClr val="bg1"/>
                  </a:solidFill>
                </a:ln>
                <a:solidFill>
                  <a:srgbClr val="4F271C"/>
                </a:solidFill>
                <a:latin typeface="Arial Narrow" panose="020B0606020202030204" pitchFamily="34" charset="0"/>
              </a:rPr>
              <a:t>          имеет разряд «Кандидат в мастера спорта»:</a:t>
            </a:r>
          </a:p>
          <a:p>
            <a:pPr indent="0">
              <a:lnSpc>
                <a:spcPct val="124000"/>
              </a:lnSpc>
              <a:buNone/>
            </a:pPr>
            <a:r>
              <a:rPr lang="ru" sz="2400" dirty="0">
                <a:ln>
                  <a:solidFill>
                    <a:schemeClr val="bg1"/>
                  </a:solidFill>
                </a:ln>
                <a:solidFill>
                  <a:srgbClr val="4F271C"/>
                </a:solidFill>
                <a:latin typeface="Arial Narrow" panose="020B0606020202030204" pitchFamily="34" charset="0"/>
              </a:rPr>
              <a:t>		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848704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mpanyMtg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110000" t="250000" r="110000" b="40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110000" t="250000" r="110000" b="40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CompanyMtg</Template>
  <TotalTime>0</TotalTime>
  <Words>691</Words>
  <Application>Microsoft Office PowerPoint</Application>
  <PresentationFormat>Экран (4:3)</PresentationFormat>
  <Paragraphs>63</Paragraphs>
  <Slides>18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6" baseType="lpstr">
      <vt:lpstr>Arial</vt:lpstr>
      <vt:lpstr>Arial Narrow</vt:lpstr>
      <vt:lpstr>Calibri</vt:lpstr>
      <vt:lpstr>Corbel</vt:lpstr>
      <vt:lpstr>ForwardExtra</vt:lpstr>
      <vt:lpstr>Times New Roman</vt:lpstr>
      <vt:lpstr>Wingdings 2</vt:lpstr>
      <vt:lpstr>CompanyMtg</vt:lpstr>
      <vt:lpstr>Муниципальное бюджетное учреждение  физкультурно-спортивная организация «Спортивная школа олимпийского резерва </vt:lpstr>
      <vt:lpstr>Цель</vt:lpstr>
      <vt:lpstr>Задачи </vt:lpstr>
      <vt:lpstr>Материально-техническая база</vt:lpstr>
      <vt:lpstr>В спортшколе работает 4 отделения:</vt:lpstr>
      <vt:lpstr>Отделение баскетбола (юноши):  Работают два тренера Плетнев Игорь Олегович-вторая категория, Клишин Владимир Сергеевич -высшая категория. Плетнев И.О. мастер спорта по баскетболу, с 2017 года Президент Федерации баскетбола Коломенского г.о. Под его руководством мужская баскетбольная команда с достоинством отстаивает честь города, неоднократно становясь призером Мужской баскетбольной Суперлиги Московской области.            Отделение баскетбола (девушки):  Два тренера Митюхин Сергей Васильевич, Воронин Сергей Анатольевич, оба тренера имеют вторую категорию. </vt:lpstr>
      <vt:lpstr>Отделение бокса:</vt:lpstr>
      <vt:lpstr>Отделение тяжелой атлетики:</vt:lpstr>
      <vt:lpstr>Отделение тенниса:</vt:lpstr>
      <vt:lpstr>4 основных показателя эффективности эксплуатации   МБУ ФСО «СШОР «Авангард»:</vt:lpstr>
      <vt:lpstr>Эффективное открытое расписание занятий МБУ ФСО «СШОР «Авангард»</vt:lpstr>
      <vt:lpstr>Доступная среда в  МБУ ФСО «СШОР «Авангард»</vt:lpstr>
      <vt:lpstr>Презентация PowerPoint</vt:lpstr>
      <vt:lpstr>Работа на портале "Живу спортом"</vt:lpstr>
      <vt:lpstr>Презентация PowerPoint</vt:lpstr>
      <vt:lpstr>Презентация PowerPoint</vt:lpstr>
      <vt:lpstr>Презентация PowerPoint</vt:lpstr>
      <vt:lpstr>www.avangardkolomna.ru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/>
  <cp:lastModifiedBy/>
  <cp:revision>6</cp:revision>
  <dcterms:created xsi:type="dcterms:W3CDTF">2016-04-11T09:44:07Z</dcterms:created>
  <dcterms:modified xsi:type="dcterms:W3CDTF">2020-12-16T08:20:26Z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TC101671219990</vt:lpwstr>
  </property>
</Properties>
</file>